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5"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7"/>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77B4-C52B-EE4C-BE76-F4864ACB8C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1770EF-6FB9-D640-8E5D-8456659D68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908B05-7624-7F46-85E9-3E2DA7129B36}"/>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5" name="Footer Placeholder 4">
            <a:extLst>
              <a:ext uri="{FF2B5EF4-FFF2-40B4-BE49-F238E27FC236}">
                <a16:creationId xmlns:a16="http://schemas.microsoft.com/office/drawing/2014/main" id="{EBEBC2A4-39E5-6840-86FD-807022B1E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D0BB6-7C1E-E64D-9D9F-E95EE7893F6E}"/>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330381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794DC-01D8-5847-B6D4-A6811491E3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4A0EB9-139B-8441-8D8D-9EB6372F86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D1AB9-D8CB-284F-A232-D8DD69EC2F94}"/>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5" name="Footer Placeholder 4">
            <a:extLst>
              <a:ext uri="{FF2B5EF4-FFF2-40B4-BE49-F238E27FC236}">
                <a16:creationId xmlns:a16="http://schemas.microsoft.com/office/drawing/2014/main" id="{D41D8679-FA7B-604D-BDB1-10878CF57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C5F4D-DFB1-8049-A33D-83909E1744BD}"/>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3440653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CDD039-82D4-AD4F-97E4-E95DFF851B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A7014-B32C-9F49-9094-E31EB9F927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C3725-2646-3740-B03A-BD661BDB18CB}"/>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5" name="Footer Placeholder 4">
            <a:extLst>
              <a:ext uri="{FF2B5EF4-FFF2-40B4-BE49-F238E27FC236}">
                <a16:creationId xmlns:a16="http://schemas.microsoft.com/office/drawing/2014/main" id="{0F29C54A-6AB8-924E-B406-7B7BD9779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33AED-B185-784D-A190-A387CF366705}"/>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200779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B1B-BB4C-D54B-BBE5-13E998121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9D026E-1AFA-3546-83DD-7B8D6D05CD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84A09-5562-8D46-A353-3CEB56D273AC}"/>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5" name="Footer Placeholder 4">
            <a:extLst>
              <a:ext uri="{FF2B5EF4-FFF2-40B4-BE49-F238E27FC236}">
                <a16:creationId xmlns:a16="http://schemas.microsoft.com/office/drawing/2014/main" id="{68A7A365-111D-A140-9B10-A15A61655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DFF19D-4E00-E744-9476-9037238BB6F3}"/>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229552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950C-A67A-B246-8710-1182C4BFB7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F49716-D438-BD4D-986C-83818827AB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6468CF-9780-5F40-A0DE-57E066369D48}"/>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5" name="Footer Placeholder 4">
            <a:extLst>
              <a:ext uri="{FF2B5EF4-FFF2-40B4-BE49-F238E27FC236}">
                <a16:creationId xmlns:a16="http://schemas.microsoft.com/office/drawing/2014/main" id="{92C15154-628B-D645-8281-1248287CE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2A05F-F4C5-154E-BFE3-26398C60159A}"/>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204132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FE43-D9D4-7348-8D00-A0878C404A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F0D748-F1A2-EB4F-98F1-7C5F9D07A0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FD7587-B959-DB45-B2D7-286C42454F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647545-AFF9-8940-8A43-4F240E0B89A7}"/>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6" name="Footer Placeholder 5">
            <a:extLst>
              <a:ext uri="{FF2B5EF4-FFF2-40B4-BE49-F238E27FC236}">
                <a16:creationId xmlns:a16="http://schemas.microsoft.com/office/drawing/2014/main" id="{F789E1B7-4690-1246-9A5F-9A46062886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F39C9-8EFA-1F4D-AD71-B9793AA58C96}"/>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209362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A038-BD6B-134D-9926-BCDC8D04D2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A8B51B-32D4-D440-9E00-FC2C43DF28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B265D2-B044-D749-9B47-A02FA29D09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93048-6679-8741-AAD7-24A655F067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E32573-B7FD-3A41-B78B-CBC5C5D3EB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B67F3C-8923-BF49-AB3E-0DCF44E7CDFB}"/>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8" name="Footer Placeholder 7">
            <a:extLst>
              <a:ext uri="{FF2B5EF4-FFF2-40B4-BE49-F238E27FC236}">
                <a16:creationId xmlns:a16="http://schemas.microsoft.com/office/drawing/2014/main" id="{715A63F8-389F-A245-9D8C-D2ECF38FB8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61E48A-AD74-6144-8D34-19A66E9C7CDD}"/>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310047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509C-5E7D-9B4C-8571-6A98E98918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19B6C-6BAE-A249-8697-A43BCE1ED2FE}"/>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4" name="Footer Placeholder 3">
            <a:extLst>
              <a:ext uri="{FF2B5EF4-FFF2-40B4-BE49-F238E27FC236}">
                <a16:creationId xmlns:a16="http://schemas.microsoft.com/office/drawing/2014/main" id="{B666A617-83D0-A64A-B892-B7A3016989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9677E7-0C6E-414B-8C64-759987FC9AD8}"/>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35780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7C0A5-43E9-8547-86A5-8BA1C0DF5314}"/>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3" name="Footer Placeholder 2">
            <a:extLst>
              <a:ext uri="{FF2B5EF4-FFF2-40B4-BE49-F238E27FC236}">
                <a16:creationId xmlns:a16="http://schemas.microsoft.com/office/drawing/2014/main" id="{FCB42B60-CEC8-E947-B5D4-7EAB176B38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5E0FBC-2EC7-FA40-B178-6B2E23C39A50}"/>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94436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716C-930D-734C-BCE4-EE4DC91F9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D68F36-BBEA-EC4F-8A61-EF0777AD9C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7CE7A6-2261-8F4A-8587-B8AAD69CF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E675E1-3F5B-1E4F-B990-6C905DEA55C1}"/>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6" name="Footer Placeholder 5">
            <a:extLst>
              <a:ext uri="{FF2B5EF4-FFF2-40B4-BE49-F238E27FC236}">
                <a16:creationId xmlns:a16="http://schemas.microsoft.com/office/drawing/2014/main" id="{58D79778-BF7B-1243-945C-BAA76C6031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EC32E-A9BB-C64F-974D-85C41D135F66}"/>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349919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C4777-D38C-774F-94BE-24678DC227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68F7F4-3A9F-DD42-BBE7-7DBB22804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375392-65F2-7841-99D5-8FF14D4F1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BE62A0-80D1-1042-806E-7B18FEC51232}"/>
              </a:ext>
            </a:extLst>
          </p:cNvPr>
          <p:cNvSpPr>
            <a:spLocks noGrp="1"/>
          </p:cNvSpPr>
          <p:nvPr>
            <p:ph type="dt" sz="half" idx="10"/>
          </p:nvPr>
        </p:nvSpPr>
        <p:spPr/>
        <p:txBody>
          <a:bodyPr/>
          <a:lstStyle/>
          <a:p>
            <a:fld id="{8718369A-73C3-C84A-94A4-2CEA5854D275}" type="datetimeFigureOut">
              <a:rPr lang="en-US" smtClean="0"/>
              <a:t>8/3/22</a:t>
            </a:fld>
            <a:endParaRPr lang="en-US"/>
          </a:p>
        </p:txBody>
      </p:sp>
      <p:sp>
        <p:nvSpPr>
          <p:cNvPr id="6" name="Footer Placeholder 5">
            <a:extLst>
              <a:ext uri="{FF2B5EF4-FFF2-40B4-BE49-F238E27FC236}">
                <a16:creationId xmlns:a16="http://schemas.microsoft.com/office/drawing/2014/main" id="{D43F2F19-80EF-4A4B-A2FE-5ECC30A67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07228C-7337-A24A-A642-FA043B798FBC}"/>
              </a:ext>
            </a:extLst>
          </p:cNvPr>
          <p:cNvSpPr>
            <a:spLocks noGrp="1"/>
          </p:cNvSpPr>
          <p:nvPr>
            <p:ph type="sldNum" sz="quarter" idx="12"/>
          </p:nvPr>
        </p:nvSpPr>
        <p:spPr/>
        <p:txBody>
          <a:bodyPr/>
          <a:lstStyle/>
          <a:p>
            <a:fld id="{1005113B-8252-B249-BC89-16D6807400F6}" type="slidenum">
              <a:rPr lang="en-US" smtClean="0"/>
              <a:t>‹#›</a:t>
            </a:fld>
            <a:endParaRPr lang="en-US"/>
          </a:p>
        </p:txBody>
      </p:sp>
    </p:spTree>
    <p:extLst>
      <p:ext uri="{BB962C8B-B14F-4D97-AF65-F5344CB8AC3E}">
        <p14:creationId xmlns:p14="http://schemas.microsoft.com/office/powerpoint/2010/main" val="166209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48F9F8-A132-EF4D-AD5C-3E2ED66FD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EAF5BD-52B9-1D41-934E-D29CA9974A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54DAB-E5C9-EE43-8C43-D37C6C28C6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8369A-73C3-C84A-94A4-2CEA5854D275}" type="datetimeFigureOut">
              <a:rPr lang="en-US" smtClean="0"/>
              <a:t>8/3/22</a:t>
            </a:fld>
            <a:endParaRPr lang="en-US"/>
          </a:p>
        </p:txBody>
      </p:sp>
      <p:sp>
        <p:nvSpPr>
          <p:cNvPr id="5" name="Footer Placeholder 4">
            <a:extLst>
              <a:ext uri="{FF2B5EF4-FFF2-40B4-BE49-F238E27FC236}">
                <a16:creationId xmlns:a16="http://schemas.microsoft.com/office/drawing/2014/main" id="{2FFD197F-2395-6C49-9153-4150DE05E8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A8272A-D650-3241-BA02-D802F0103D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5113B-8252-B249-BC89-16D6807400F6}" type="slidenum">
              <a:rPr lang="en-US" smtClean="0"/>
              <a:t>‹#›</a:t>
            </a:fld>
            <a:endParaRPr lang="en-US"/>
          </a:p>
        </p:txBody>
      </p:sp>
    </p:spTree>
    <p:extLst>
      <p:ext uri="{BB962C8B-B14F-4D97-AF65-F5344CB8AC3E}">
        <p14:creationId xmlns:p14="http://schemas.microsoft.com/office/powerpoint/2010/main" val="358722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6F3D0B-B3D2-9045-99BF-8365BD5848A3}"/>
              </a:ext>
            </a:extLst>
          </p:cNvPr>
          <p:cNvSpPr>
            <a:spLocks noGrp="1"/>
          </p:cNvSpPr>
          <p:nvPr>
            <p:ph type="ctrTitle"/>
          </p:nvPr>
        </p:nvSpPr>
        <p:spPr/>
        <p:txBody>
          <a:bodyPr/>
          <a:lstStyle/>
          <a:p>
            <a:r>
              <a:rPr lang="en-US" dirty="0"/>
              <a:t>Education and Skills for  Transforming Uzbekistan</a:t>
            </a:r>
          </a:p>
        </p:txBody>
      </p:sp>
      <p:sp>
        <p:nvSpPr>
          <p:cNvPr id="5" name="Subtitle 4">
            <a:extLst>
              <a:ext uri="{FF2B5EF4-FFF2-40B4-BE49-F238E27FC236}">
                <a16:creationId xmlns:a16="http://schemas.microsoft.com/office/drawing/2014/main" id="{C0F9C6DA-D631-C044-BF44-36644B86FD8A}"/>
              </a:ext>
            </a:extLst>
          </p:cNvPr>
          <p:cNvSpPr>
            <a:spLocks noGrp="1"/>
          </p:cNvSpPr>
          <p:nvPr>
            <p:ph type="subTitle" idx="1"/>
          </p:nvPr>
        </p:nvSpPr>
        <p:spPr/>
        <p:txBody>
          <a:bodyPr>
            <a:normAutofit lnSpcReduction="10000"/>
          </a:bodyPr>
          <a:lstStyle/>
          <a:p>
            <a:r>
              <a:rPr lang="en-US" dirty="0"/>
              <a:t>Prof. Danny Leipziger</a:t>
            </a:r>
          </a:p>
          <a:p>
            <a:r>
              <a:rPr lang="en-US" dirty="0"/>
              <a:t> George Washington University and the Growth Dialogue</a:t>
            </a:r>
          </a:p>
          <a:p>
            <a:r>
              <a:rPr lang="en-US" dirty="0"/>
              <a:t>Policy Forum on Education and Skills </a:t>
            </a:r>
          </a:p>
          <a:p>
            <a:r>
              <a:rPr lang="en-US" dirty="0"/>
              <a:t>June 8. 2021</a:t>
            </a:r>
          </a:p>
        </p:txBody>
      </p:sp>
    </p:spTree>
    <p:extLst>
      <p:ext uri="{BB962C8B-B14F-4D97-AF65-F5344CB8AC3E}">
        <p14:creationId xmlns:p14="http://schemas.microsoft.com/office/powerpoint/2010/main" val="2028209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3D1BE-F9E8-4E43-BE87-85386D45C6B5}"/>
              </a:ext>
            </a:extLst>
          </p:cNvPr>
          <p:cNvSpPr>
            <a:spLocks noGrp="1"/>
          </p:cNvSpPr>
          <p:nvPr>
            <p:ph type="title"/>
          </p:nvPr>
        </p:nvSpPr>
        <p:spPr>
          <a:xfrm>
            <a:off x="838200" y="365126"/>
            <a:ext cx="10515600" cy="988662"/>
          </a:xfrm>
        </p:spPr>
        <p:txBody>
          <a:bodyPr/>
          <a:lstStyle/>
          <a:p>
            <a:r>
              <a:rPr lang="en-US" dirty="0"/>
              <a:t>Closing Comments and Observations</a:t>
            </a:r>
          </a:p>
        </p:txBody>
      </p:sp>
      <p:sp>
        <p:nvSpPr>
          <p:cNvPr id="3" name="Content Placeholder 2">
            <a:extLst>
              <a:ext uri="{FF2B5EF4-FFF2-40B4-BE49-F238E27FC236}">
                <a16:creationId xmlns:a16="http://schemas.microsoft.com/office/drawing/2014/main" id="{536D7CFC-180E-9142-BD39-4B6AACFDA36F}"/>
              </a:ext>
            </a:extLst>
          </p:cNvPr>
          <p:cNvSpPr>
            <a:spLocks noGrp="1"/>
          </p:cNvSpPr>
          <p:nvPr>
            <p:ph idx="1"/>
          </p:nvPr>
        </p:nvSpPr>
        <p:spPr>
          <a:xfrm>
            <a:off x="838200" y="1353788"/>
            <a:ext cx="10515600" cy="4823175"/>
          </a:xfrm>
        </p:spPr>
        <p:txBody>
          <a:bodyPr>
            <a:normAutofit fontScale="85000" lnSpcReduction="20000"/>
          </a:bodyPr>
          <a:lstStyle/>
          <a:p>
            <a:r>
              <a:rPr lang="en-US" dirty="0"/>
              <a:t>First, there is real value in having cross-ministerial conversations of the type we had today, and I want to congratulate all participants</a:t>
            </a:r>
          </a:p>
          <a:p>
            <a:r>
              <a:rPr lang="en-US" dirty="0"/>
              <a:t>Second, there is also significant value in getting information on what has worked, even more importantly what hasn’t worked in reform efforts</a:t>
            </a:r>
          </a:p>
          <a:p>
            <a:r>
              <a:rPr lang="en-US" dirty="0"/>
              <a:t>Third, keys to successful reforms are a) strategic analysis of the problem and we have that; b) clear objectives and timelines to achieve them; c) a ambitious plan of action that takes national realities into account; d) a clear implementation agenda that has both political and social support and continuous coordination among those involved; and e) a national champion to push the sectoral reforms and the ability to remove bottlenecks that will inevitably arise.</a:t>
            </a:r>
          </a:p>
          <a:p>
            <a:r>
              <a:rPr lang="en-US" dirty="0"/>
              <a:t>WHAT COULD REALLY HELP IS A GOVERNMENT WORKING GROUP AT THE DEPUTY MINISTER LEVEL, CHAIRED BY MR. ABDUVAHITOV, MEETING REGULARLY TO MONITOR PROGRESS, ADJUST POLICY AND DEAL WITH INSTITUTIONAL IMPEDIMENTS TO REFORM IN THIS. ALL RELEVANT MINITRIES SHOULD BE REPRESENTED AT THIS DEP. MIN. LEVEL AND PERHAPS THE WORLD BANK CAN ASSIST IN THIS COORDINATION EFFORT.</a:t>
            </a:r>
          </a:p>
          <a:p>
            <a:endParaRPr lang="en-US" dirty="0"/>
          </a:p>
        </p:txBody>
      </p:sp>
    </p:spTree>
    <p:extLst>
      <p:ext uri="{BB962C8B-B14F-4D97-AF65-F5344CB8AC3E}">
        <p14:creationId xmlns:p14="http://schemas.microsoft.com/office/powerpoint/2010/main" val="2941133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F5BF-CE4E-D64C-911B-A8429932FC73}"/>
              </a:ext>
            </a:extLst>
          </p:cNvPr>
          <p:cNvSpPr>
            <a:spLocks noGrp="1"/>
          </p:cNvSpPr>
          <p:nvPr>
            <p:ph type="title"/>
          </p:nvPr>
        </p:nvSpPr>
        <p:spPr/>
        <p:txBody>
          <a:bodyPr/>
          <a:lstStyle/>
          <a:p>
            <a:r>
              <a:rPr lang="en-US" dirty="0"/>
              <a:t>Appreciate the Opportunity to help Launch this Important Forum</a:t>
            </a:r>
          </a:p>
        </p:txBody>
      </p:sp>
      <p:sp>
        <p:nvSpPr>
          <p:cNvPr id="3" name="Content Placeholder 2">
            <a:extLst>
              <a:ext uri="{FF2B5EF4-FFF2-40B4-BE49-F238E27FC236}">
                <a16:creationId xmlns:a16="http://schemas.microsoft.com/office/drawing/2014/main" id="{9DA41173-6ADD-DE49-AFDC-3CFD04C2061E}"/>
              </a:ext>
            </a:extLst>
          </p:cNvPr>
          <p:cNvSpPr>
            <a:spLocks noGrp="1"/>
          </p:cNvSpPr>
          <p:nvPr>
            <p:ph idx="1"/>
          </p:nvPr>
        </p:nvSpPr>
        <p:spPr/>
        <p:txBody>
          <a:bodyPr>
            <a:normAutofit fontScale="92500" lnSpcReduction="10000"/>
          </a:bodyPr>
          <a:lstStyle/>
          <a:p>
            <a:r>
              <a:rPr lang="en-US" dirty="0"/>
              <a:t>Dear Ministers, Distinguished Guests and Participants</a:t>
            </a:r>
          </a:p>
          <a:p>
            <a:endParaRPr lang="en-US" dirty="0"/>
          </a:p>
          <a:p>
            <a:r>
              <a:rPr lang="en-US" dirty="0"/>
              <a:t>Good Morning to you all. It’s a great pleasure to join this important forum and help facilitate a conversation that both bring sin external experts on the subject but also helps foster a conversation among various parts of government that may not have the opportunity to exchange candid views on the issues of education and skills.</a:t>
            </a:r>
          </a:p>
          <a:p>
            <a:r>
              <a:rPr lang="en-US" dirty="0"/>
              <a:t>I have had the good fortune to witness the major reforms that Uzbekistan has undertaken in recent years and they have been impressive by any standard. We are now seeing a move to a range of microeconomic areas that require equal attention as did the macroeconomic reforms, and that is what brings us together today.</a:t>
            </a:r>
          </a:p>
        </p:txBody>
      </p:sp>
    </p:spTree>
    <p:extLst>
      <p:ext uri="{BB962C8B-B14F-4D97-AF65-F5344CB8AC3E}">
        <p14:creationId xmlns:p14="http://schemas.microsoft.com/office/powerpoint/2010/main" val="3058606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720B-744A-D948-A14F-5643952060D8}"/>
              </a:ext>
            </a:extLst>
          </p:cNvPr>
          <p:cNvSpPr>
            <a:spLocks noGrp="1"/>
          </p:cNvSpPr>
          <p:nvPr>
            <p:ph type="title" idx="4294967295"/>
          </p:nvPr>
        </p:nvSpPr>
        <p:spPr>
          <a:xfrm>
            <a:off x="1219200" y="365125"/>
            <a:ext cx="10331116" cy="1335337"/>
          </a:xfrm>
        </p:spPr>
        <p:txBody>
          <a:bodyPr>
            <a:normAutofit fontScale="90000"/>
          </a:bodyPr>
          <a:lstStyle/>
          <a:p>
            <a:r>
              <a:rPr lang="en-US" dirty="0"/>
              <a:t>As world </a:t>
            </a:r>
            <a:r>
              <a:rPr lang="en-US" dirty="0" err="1"/>
              <a:t>reknowned</a:t>
            </a:r>
            <a:r>
              <a:rPr lang="en-US" dirty="0"/>
              <a:t> expert Eric Hanushek (Stanford U.) has said on the Importance of Skills</a:t>
            </a:r>
          </a:p>
        </p:txBody>
      </p:sp>
      <p:sp>
        <p:nvSpPr>
          <p:cNvPr id="3" name="Content Placeholder 2">
            <a:extLst>
              <a:ext uri="{FF2B5EF4-FFF2-40B4-BE49-F238E27FC236}">
                <a16:creationId xmlns:a16="http://schemas.microsoft.com/office/drawing/2014/main" id="{50C6E81B-60D8-6747-A7FF-9FA40D9958C2}"/>
              </a:ext>
            </a:extLst>
          </p:cNvPr>
          <p:cNvSpPr>
            <a:spLocks noGrp="1"/>
          </p:cNvSpPr>
          <p:nvPr>
            <p:ph idx="4294967295"/>
          </p:nvPr>
        </p:nvSpPr>
        <p:spPr>
          <a:xfrm>
            <a:off x="1337732" y="2048933"/>
            <a:ext cx="9177867" cy="4128030"/>
          </a:xfrm>
        </p:spPr>
        <p:txBody>
          <a:bodyPr>
            <a:normAutofit lnSpcReduction="10000"/>
          </a:bodyPr>
          <a:lstStyle/>
          <a:p>
            <a:pPr marL="0" indent="0">
              <a:buNone/>
            </a:pPr>
            <a:r>
              <a:rPr lang="en-US" dirty="0"/>
              <a:t>“ A country’s development depends on its economic growth, and countries that foster high levels of skills will thrive in the long-run…….Analysis shows that there are enormous potential economic gains from improving the quality of schools. This finding justifies substantial schooling reform. “ (IZA, For Long-term Economic Development, Only Skills Matter, 2019).</a:t>
            </a:r>
          </a:p>
          <a:p>
            <a:pPr marL="0" indent="0">
              <a:buNone/>
            </a:pPr>
            <a:endParaRPr lang="en-US" dirty="0"/>
          </a:p>
          <a:p>
            <a:pPr marL="0" indent="0">
              <a:buNone/>
            </a:pPr>
            <a:r>
              <a:rPr lang="en-US" dirty="0"/>
              <a:t>He and his co-author have also shown that Knowledge Capital or aggregate cognitive skills of a country are highly correlated with economic growth (Hanushek and </a:t>
            </a:r>
            <a:r>
              <a:rPr lang="en-US" dirty="0" err="1"/>
              <a:t>Woessman</a:t>
            </a:r>
            <a:r>
              <a:rPr lang="en-US" dirty="0"/>
              <a:t>, 2015, 2020)</a:t>
            </a:r>
          </a:p>
        </p:txBody>
      </p:sp>
    </p:spTree>
    <p:extLst>
      <p:ext uri="{BB962C8B-B14F-4D97-AF65-F5344CB8AC3E}">
        <p14:creationId xmlns:p14="http://schemas.microsoft.com/office/powerpoint/2010/main" val="162754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05E2D-3705-F848-B960-AFC9F9F9F923}"/>
              </a:ext>
            </a:extLst>
          </p:cNvPr>
          <p:cNvSpPr>
            <a:spLocks noGrp="1"/>
          </p:cNvSpPr>
          <p:nvPr>
            <p:ph type="title"/>
          </p:nvPr>
        </p:nvSpPr>
        <p:spPr/>
        <p:txBody>
          <a:bodyPr/>
          <a:lstStyle/>
          <a:p>
            <a:r>
              <a:rPr lang="en-US" dirty="0"/>
              <a:t>The Channels between Educational Attainment and Economic Growth</a:t>
            </a:r>
          </a:p>
        </p:txBody>
      </p:sp>
      <p:sp>
        <p:nvSpPr>
          <p:cNvPr id="3" name="Content Placeholder 2">
            <a:extLst>
              <a:ext uri="{FF2B5EF4-FFF2-40B4-BE49-F238E27FC236}">
                <a16:creationId xmlns:a16="http://schemas.microsoft.com/office/drawing/2014/main" id="{37E2D0A8-8964-C34D-B327-4AAF56116964}"/>
              </a:ext>
            </a:extLst>
          </p:cNvPr>
          <p:cNvSpPr>
            <a:spLocks noGrp="1"/>
          </p:cNvSpPr>
          <p:nvPr>
            <p:ph idx="1"/>
          </p:nvPr>
        </p:nvSpPr>
        <p:spPr/>
        <p:txBody>
          <a:bodyPr>
            <a:normAutofit fontScale="92500" lnSpcReduction="10000"/>
          </a:bodyPr>
          <a:lstStyle/>
          <a:p>
            <a:pPr marL="0" indent="0">
              <a:buNone/>
            </a:pPr>
            <a:r>
              <a:rPr lang="en-US" dirty="0"/>
              <a:t>DIRECT CHANNELS</a:t>
            </a:r>
          </a:p>
          <a:p>
            <a:pPr>
              <a:buFont typeface="Wingdings" pitchFamily="2" charset="2"/>
              <a:buChar char="Ø"/>
            </a:pPr>
            <a:r>
              <a:rPr lang="en-US" dirty="0"/>
              <a:t>Educational attainment increases labor productivity</a:t>
            </a:r>
          </a:p>
          <a:p>
            <a:pPr>
              <a:buFont typeface="Wingdings" pitchFamily="2" charset="2"/>
              <a:buChar char="Ø"/>
            </a:pPr>
            <a:r>
              <a:rPr lang="en-US" dirty="0"/>
              <a:t>It improves the ability to adopt and adapt to new technologies, and</a:t>
            </a:r>
          </a:p>
          <a:p>
            <a:pPr>
              <a:buFont typeface="Wingdings" pitchFamily="2" charset="2"/>
              <a:buChar char="Ø"/>
            </a:pPr>
            <a:r>
              <a:rPr lang="en-US" dirty="0"/>
              <a:t>It increases the capacity to innovate</a:t>
            </a:r>
          </a:p>
          <a:p>
            <a:pPr marL="0" indent="0">
              <a:buNone/>
            </a:pPr>
            <a:r>
              <a:rPr lang="en-US" dirty="0"/>
              <a:t>INDIRECT CHANNELS</a:t>
            </a:r>
          </a:p>
          <a:p>
            <a:pPr>
              <a:buFont typeface="Wingdings" pitchFamily="2" charset="2"/>
              <a:buChar char="Ø"/>
            </a:pPr>
            <a:r>
              <a:rPr lang="en-US" dirty="0"/>
              <a:t>Better skills in the economy serve to attract higher-value FDI and attract the latest technologies, and</a:t>
            </a:r>
          </a:p>
          <a:p>
            <a:pPr>
              <a:buFont typeface="Wingdings" pitchFamily="2" charset="2"/>
              <a:buChar char="Ø"/>
            </a:pPr>
            <a:r>
              <a:rPr lang="en-US" dirty="0"/>
              <a:t>Better skills assist innovation and knowledge transfers</a:t>
            </a:r>
          </a:p>
          <a:p>
            <a:pPr>
              <a:buFont typeface="Wingdings" pitchFamily="2" charset="2"/>
              <a:buChar char="Ø"/>
            </a:pPr>
            <a:r>
              <a:rPr lang="en-US" dirty="0"/>
              <a:t>Better skills make the economy more creative and more dynamic, and we have seen these results is fast-growing economies.</a:t>
            </a:r>
          </a:p>
          <a:p>
            <a:pPr marL="0" indent="0">
              <a:buNone/>
            </a:pPr>
            <a:endParaRPr lang="en-US" dirty="0"/>
          </a:p>
          <a:p>
            <a:pPr>
              <a:buFont typeface="Wingdings" pitchFamily="2" charset="2"/>
              <a:buChar char="Ø"/>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81953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F7DB-3A99-FF4A-A7CB-6BDF4F68AEC3}"/>
              </a:ext>
            </a:extLst>
          </p:cNvPr>
          <p:cNvSpPr>
            <a:spLocks noGrp="1"/>
          </p:cNvSpPr>
          <p:nvPr>
            <p:ph type="title"/>
          </p:nvPr>
        </p:nvSpPr>
        <p:spPr/>
        <p:txBody>
          <a:bodyPr/>
          <a:lstStyle/>
          <a:p>
            <a:r>
              <a:rPr lang="en-US" dirty="0"/>
              <a:t>Contributors and Inhibitors to Economic Growth in Uzbekistan</a:t>
            </a:r>
          </a:p>
        </p:txBody>
      </p:sp>
      <p:sp>
        <p:nvSpPr>
          <p:cNvPr id="3" name="Content Placeholder 2">
            <a:extLst>
              <a:ext uri="{FF2B5EF4-FFF2-40B4-BE49-F238E27FC236}">
                <a16:creationId xmlns:a16="http://schemas.microsoft.com/office/drawing/2014/main" id="{23B679AA-B1A1-4147-9962-0584B892B86C}"/>
              </a:ext>
            </a:extLst>
          </p:cNvPr>
          <p:cNvSpPr>
            <a:spLocks noGrp="1"/>
          </p:cNvSpPr>
          <p:nvPr>
            <p:ph idx="1"/>
          </p:nvPr>
        </p:nvSpPr>
        <p:spPr/>
        <p:txBody>
          <a:bodyPr/>
          <a:lstStyle/>
          <a:p>
            <a:r>
              <a:rPr lang="en-US" dirty="0"/>
              <a:t>We know that Uzbekistan’s past growth strategy has resulted in capital contributing 50% of the gains in labor productivity</a:t>
            </a:r>
          </a:p>
          <a:p>
            <a:r>
              <a:rPr lang="en-US" dirty="0"/>
              <a:t>We also know that Total Factor Productivity, the driver of growth in many rapidly growing economies, has been negative since 2010</a:t>
            </a:r>
          </a:p>
          <a:p>
            <a:r>
              <a:rPr lang="en-US" dirty="0"/>
              <a:t>It is a reality that economic growth is heavily reliant on the state sector, and as a corollary, if there are relatively few new private firms, and new firms tend to stay small &gt; this is bad for productivity gains</a:t>
            </a:r>
          </a:p>
          <a:p>
            <a:r>
              <a:rPr lang="en-US" dirty="0"/>
              <a:t>There is a dearth of private sector dynamism in the economy, reflecting many explicit and implicit constraints, such as access to land and credit, a difficult playing field vs entrenched firms and SOEs</a:t>
            </a:r>
          </a:p>
        </p:txBody>
      </p:sp>
    </p:spTree>
    <p:extLst>
      <p:ext uri="{BB962C8B-B14F-4D97-AF65-F5344CB8AC3E}">
        <p14:creationId xmlns:p14="http://schemas.microsoft.com/office/powerpoint/2010/main" val="5427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D0A3-BA41-244D-99A8-CAE9F0F441C6}"/>
              </a:ext>
            </a:extLst>
          </p:cNvPr>
          <p:cNvSpPr>
            <a:spLocks noGrp="1"/>
          </p:cNvSpPr>
          <p:nvPr>
            <p:ph type="title"/>
          </p:nvPr>
        </p:nvSpPr>
        <p:spPr/>
        <p:txBody>
          <a:bodyPr/>
          <a:lstStyle/>
          <a:p>
            <a:r>
              <a:rPr lang="en-US" dirty="0"/>
              <a:t>Constraints Impeding the Private Sector</a:t>
            </a:r>
          </a:p>
        </p:txBody>
      </p:sp>
      <p:sp>
        <p:nvSpPr>
          <p:cNvPr id="3" name="Content Placeholder 2">
            <a:extLst>
              <a:ext uri="{FF2B5EF4-FFF2-40B4-BE49-F238E27FC236}">
                <a16:creationId xmlns:a16="http://schemas.microsoft.com/office/drawing/2014/main" id="{407ADB1E-FCC1-134C-9151-807F2C632A96}"/>
              </a:ext>
            </a:extLst>
          </p:cNvPr>
          <p:cNvSpPr>
            <a:spLocks noGrp="1"/>
          </p:cNvSpPr>
          <p:nvPr>
            <p:ph idx="1"/>
          </p:nvPr>
        </p:nvSpPr>
        <p:spPr>
          <a:xfrm>
            <a:off x="838200" y="1690688"/>
            <a:ext cx="10515600" cy="4486275"/>
          </a:xfrm>
        </p:spPr>
        <p:txBody>
          <a:bodyPr>
            <a:normAutofit fontScale="85000" lnSpcReduction="20000"/>
          </a:bodyPr>
          <a:lstStyle/>
          <a:p>
            <a:r>
              <a:rPr lang="en-US" dirty="0"/>
              <a:t>Surveys reveal that firms lack a supply of skilled workers and managers &gt; education system is not well aligned to labor market needs</a:t>
            </a:r>
          </a:p>
          <a:p>
            <a:r>
              <a:rPr lang="en-US" dirty="0"/>
              <a:t>We will hear about experiences in South Korea on vocational training</a:t>
            </a:r>
          </a:p>
          <a:p>
            <a:r>
              <a:rPr lang="en-US" dirty="0"/>
              <a:t>We also need to think about Centers of Excellence and models to get there: in my view there are three models to consider. </a:t>
            </a:r>
          </a:p>
          <a:p>
            <a:r>
              <a:rPr lang="en-US" dirty="0"/>
              <a:t>Creating new universities. Examples include </a:t>
            </a:r>
            <a:r>
              <a:rPr lang="en-US" dirty="0" err="1"/>
              <a:t>Kazahkstan</a:t>
            </a:r>
            <a:r>
              <a:rPr lang="en-US" dirty="0"/>
              <a:t> (Nazarbayev U.) and Saudi Arabia ( KAU, KAUST); this is a very expensive option.</a:t>
            </a:r>
          </a:p>
          <a:p>
            <a:r>
              <a:rPr lang="en-US" dirty="0"/>
              <a:t>Converting existing institutions of higher learning. An example is Malaysia which opted to convert one, forming the Science U of Penang; </a:t>
            </a:r>
          </a:p>
          <a:p>
            <a:r>
              <a:rPr lang="en-US" dirty="0"/>
              <a:t> India chose a third option-- twinning arrangements (Indian Sch. of Business affiliated with Kellogg (Northwestern) and Wharton in 1997 and later w/ INSEAD and MIT for new institutes.</a:t>
            </a:r>
          </a:p>
          <a:p>
            <a:r>
              <a:rPr lang="en-US" dirty="0"/>
              <a:t>Given where Uzbekistan finds itself, there are possibilities for both the second and third option in my view.</a:t>
            </a:r>
          </a:p>
          <a:p>
            <a:endParaRPr lang="en-US" dirty="0"/>
          </a:p>
        </p:txBody>
      </p:sp>
    </p:spTree>
    <p:extLst>
      <p:ext uri="{BB962C8B-B14F-4D97-AF65-F5344CB8AC3E}">
        <p14:creationId xmlns:p14="http://schemas.microsoft.com/office/powerpoint/2010/main" val="140767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1BCB-473C-6747-B227-AB5E1E87CDD3}"/>
              </a:ext>
            </a:extLst>
          </p:cNvPr>
          <p:cNvSpPr>
            <a:spLocks noGrp="1"/>
          </p:cNvSpPr>
          <p:nvPr>
            <p:ph type="title"/>
          </p:nvPr>
        </p:nvSpPr>
        <p:spPr/>
        <p:txBody>
          <a:bodyPr/>
          <a:lstStyle/>
          <a:p>
            <a:r>
              <a:rPr lang="en-US" dirty="0"/>
              <a:t>Competition Policy, FDI and Advanced Technologies; and Skills: A Virtuous Circle</a:t>
            </a:r>
          </a:p>
        </p:txBody>
      </p:sp>
      <p:sp>
        <p:nvSpPr>
          <p:cNvPr id="3" name="Content Placeholder 2">
            <a:extLst>
              <a:ext uri="{FF2B5EF4-FFF2-40B4-BE49-F238E27FC236}">
                <a16:creationId xmlns:a16="http://schemas.microsoft.com/office/drawing/2014/main" id="{AAD5B631-EE1B-AB40-A606-E8A910177F82}"/>
              </a:ext>
            </a:extLst>
          </p:cNvPr>
          <p:cNvSpPr>
            <a:spLocks noGrp="1"/>
          </p:cNvSpPr>
          <p:nvPr>
            <p:ph idx="1"/>
          </p:nvPr>
        </p:nvSpPr>
        <p:spPr/>
        <p:txBody>
          <a:bodyPr>
            <a:normAutofit fontScale="85000" lnSpcReduction="20000"/>
          </a:bodyPr>
          <a:lstStyle/>
          <a:p>
            <a:r>
              <a:rPr lang="en-US" dirty="0"/>
              <a:t>It may seem circular, but countries need a skill base and university-business links to attract good FDI that then further advance innovation, technology transfers, and skills acquisition</a:t>
            </a:r>
          </a:p>
          <a:p>
            <a:r>
              <a:rPr lang="en-US" dirty="0"/>
              <a:t>This tends to happen generally in more competitive market environments, and even in cases of strong state actions, competition has been encouraged.</a:t>
            </a:r>
          </a:p>
          <a:p>
            <a:r>
              <a:rPr lang="en-US" dirty="0"/>
              <a:t>But if SOEs and dominant firms crowd out local business, why will foreign firms invest? They won’t or they will focus on generating short-term rents.</a:t>
            </a:r>
          </a:p>
          <a:p>
            <a:r>
              <a:rPr lang="en-US" dirty="0"/>
              <a:t>Comfortable firms don’t need to innovate; they like their current market position and would rather deter new entrants.</a:t>
            </a:r>
          </a:p>
          <a:p>
            <a:r>
              <a:rPr lang="en-US" dirty="0"/>
              <a:t>National innovation systems and public R&amp;D is known to be less effective than public-private partnerships &gt; see cases of Korea, Israel</a:t>
            </a:r>
          </a:p>
          <a:p>
            <a:r>
              <a:rPr lang="en-US" dirty="0"/>
              <a:t>Successful R&amp;D programs can be seen in looking inside any R&amp;D/GDP measure to see both public and business components.</a:t>
            </a:r>
          </a:p>
        </p:txBody>
      </p:sp>
    </p:spTree>
    <p:extLst>
      <p:ext uri="{BB962C8B-B14F-4D97-AF65-F5344CB8AC3E}">
        <p14:creationId xmlns:p14="http://schemas.microsoft.com/office/powerpoint/2010/main" val="291837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E3C75-0730-F547-B386-FA2B7B18041C}"/>
              </a:ext>
            </a:extLst>
          </p:cNvPr>
          <p:cNvSpPr>
            <a:spLocks noGrp="1"/>
          </p:cNvSpPr>
          <p:nvPr>
            <p:ph type="title"/>
          </p:nvPr>
        </p:nvSpPr>
        <p:spPr/>
        <p:txBody>
          <a:bodyPr>
            <a:normAutofit fontScale="90000"/>
          </a:bodyPr>
          <a:lstStyle/>
          <a:p>
            <a:r>
              <a:rPr lang="en-US" dirty="0"/>
              <a:t>Conclusions: we know what doesn’t work and why we are meeting today to set a new course</a:t>
            </a:r>
          </a:p>
        </p:txBody>
      </p:sp>
      <p:sp>
        <p:nvSpPr>
          <p:cNvPr id="3" name="Content Placeholder 2">
            <a:extLst>
              <a:ext uri="{FF2B5EF4-FFF2-40B4-BE49-F238E27FC236}">
                <a16:creationId xmlns:a16="http://schemas.microsoft.com/office/drawing/2014/main" id="{A6DD15DB-C4BB-8742-B789-61ED5DD4FA2D}"/>
              </a:ext>
            </a:extLst>
          </p:cNvPr>
          <p:cNvSpPr>
            <a:spLocks noGrp="1"/>
          </p:cNvSpPr>
          <p:nvPr>
            <p:ph idx="1"/>
          </p:nvPr>
        </p:nvSpPr>
        <p:spPr/>
        <p:txBody>
          <a:bodyPr/>
          <a:lstStyle/>
          <a:p>
            <a:r>
              <a:rPr lang="en-US" dirty="0"/>
              <a:t>Manpower projections and targets set administratively don’t work </a:t>
            </a:r>
            <a:r>
              <a:rPr lang="en-US" b="1" dirty="0"/>
              <a:t>X</a:t>
            </a:r>
          </a:p>
          <a:p>
            <a:r>
              <a:rPr lang="en-US" dirty="0"/>
              <a:t>Higher education programs determined by academic institutions without adequate connection to the business community </a:t>
            </a:r>
            <a:r>
              <a:rPr lang="en-US" b="1" dirty="0"/>
              <a:t>X</a:t>
            </a:r>
          </a:p>
          <a:p>
            <a:r>
              <a:rPr lang="en-US" dirty="0"/>
              <a:t>Teaching outmoded curricula rather than connecting to new technologies and the digital age</a:t>
            </a:r>
            <a:r>
              <a:rPr lang="en-US" b="1" dirty="0"/>
              <a:t> X</a:t>
            </a:r>
          </a:p>
          <a:p>
            <a:r>
              <a:rPr lang="en-US" dirty="0"/>
              <a:t>Relegating vocational training to secondary status within tertiary education </a:t>
            </a:r>
            <a:r>
              <a:rPr lang="en-US" b="1" dirty="0"/>
              <a:t>X</a:t>
            </a:r>
          </a:p>
          <a:p>
            <a:r>
              <a:rPr lang="en-US" dirty="0"/>
              <a:t>Discriminating against women in higher education entrance </a:t>
            </a:r>
            <a:r>
              <a:rPr lang="en-US" b="1" dirty="0"/>
              <a:t>X</a:t>
            </a:r>
          </a:p>
          <a:p>
            <a:r>
              <a:rPr lang="en-US" dirty="0"/>
              <a:t>Locating all centers of excellence in higher education in the capital </a:t>
            </a:r>
            <a:r>
              <a:rPr lang="en-US" b="1" dirty="0"/>
              <a:t>X</a:t>
            </a:r>
          </a:p>
        </p:txBody>
      </p:sp>
    </p:spTree>
    <p:extLst>
      <p:ext uri="{BB962C8B-B14F-4D97-AF65-F5344CB8AC3E}">
        <p14:creationId xmlns:p14="http://schemas.microsoft.com/office/powerpoint/2010/main" val="1296683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56C4C-8D21-C843-B5A5-A72BB36B630B}"/>
              </a:ext>
            </a:extLst>
          </p:cNvPr>
          <p:cNvSpPr>
            <a:spLocks noGrp="1"/>
          </p:cNvSpPr>
          <p:nvPr>
            <p:ph type="title"/>
          </p:nvPr>
        </p:nvSpPr>
        <p:spPr/>
        <p:txBody>
          <a:bodyPr/>
          <a:lstStyle/>
          <a:p>
            <a:r>
              <a:rPr lang="en-US" dirty="0"/>
              <a:t>Conclusions: Moving Forward on Skills Acquisition</a:t>
            </a:r>
          </a:p>
        </p:txBody>
      </p:sp>
      <p:sp>
        <p:nvSpPr>
          <p:cNvPr id="3" name="Content Placeholder 2">
            <a:extLst>
              <a:ext uri="{FF2B5EF4-FFF2-40B4-BE49-F238E27FC236}">
                <a16:creationId xmlns:a16="http://schemas.microsoft.com/office/drawing/2014/main" id="{3F161D7F-E010-214C-9F3F-6491002B6533}"/>
              </a:ext>
            </a:extLst>
          </p:cNvPr>
          <p:cNvSpPr>
            <a:spLocks noGrp="1"/>
          </p:cNvSpPr>
          <p:nvPr>
            <p:ph idx="1"/>
          </p:nvPr>
        </p:nvSpPr>
        <p:spPr/>
        <p:txBody>
          <a:bodyPr>
            <a:normAutofit fontScale="92500"/>
          </a:bodyPr>
          <a:lstStyle/>
          <a:p>
            <a:r>
              <a:rPr lang="en-US" dirty="0"/>
              <a:t>Let’s listen to the private sector and let’s provide incentives for them to contribute to the training and skills acquisition process</a:t>
            </a:r>
          </a:p>
          <a:p>
            <a:r>
              <a:rPr lang="en-US" dirty="0"/>
              <a:t>Let’s develop a plan to produce centers of excellence</a:t>
            </a:r>
          </a:p>
          <a:p>
            <a:r>
              <a:rPr lang="en-US" dirty="0"/>
              <a:t>Let’s redeploy resources from educational areas that are not yielding good returns to those that might do so in the future</a:t>
            </a:r>
          </a:p>
          <a:p>
            <a:r>
              <a:rPr lang="en-US" dirty="0"/>
              <a:t>Let’s retool, replace, or redesign tertiary education and its components</a:t>
            </a:r>
          </a:p>
          <a:p>
            <a:r>
              <a:rPr lang="en-US" dirty="0"/>
              <a:t>Let’s attract FDI  partners and academic partners that can assist Uzbekistan’s efforts to raise productivity via new technologies</a:t>
            </a:r>
          </a:p>
          <a:p>
            <a:r>
              <a:rPr lang="en-US" dirty="0"/>
              <a:t>Let’s think about skill-intensive economic activities that are competitive in regional and global markets.</a:t>
            </a:r>
          </a:p>
          <a:p>
            <a:pPr marL="0" indent="0">
              <a:buNone/>
            </a:pPr>
            <a:endParaRPr lang="en-US" dirty="0"/>
          </a:p>
        </p:txBody>
      </p:sp>
    </p:spTree>
    <p:extLst>
      <p:ext uri="{BB962C8B-B14F-4D97-AF65-F5344CB8AC3E}">
        <p14:creationId xmlns:p14="http://schemas.microsoft.com/office/powerpoint/2010/main" val="2361521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20029</TotalTime>
  <Words>1209</Words>
  <Application>Microsoft Macintosh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Education and Skills for  Transforming Uzbekistan</vt:lpstr>
      <vt:lpstr>Appreciate the Opportunity to help Launch this Important Forum</vt:lpstr>
      <vt:lpstr>As world reknowned expert Eric Hanushek (Stanford U.) has said on the Importance of Skills</vt:lpstr>
      <vt:lpstr>The Channels between Educational Attainment and Economic Growth</vt:lpstr>
      <vt:lpstr>Contributors and Inhibitors to Economic Growth in Uzbekistan</vt:lpstr>
      <vt:lpstr>Constraints Impeding the Private Sector</vt:lpstr>
      <vt:lpstr>Competition Policy, FDI and Advanced Technologies; and Skills: A Virtuous Circle</vt:lpstr>
      <vt:lpstr>Conclusions: we know what doesn’t work and why we are meeting today to set a new course</vt:lpstr>
      <vt:lpstr>Conclusions: Moving Forward on Skills Acquisition</vt:lpstr>
      <vt:lpstr>Closing Comments and Observations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danny leipziger</dc:creator>
  <cp:lastModifiedBy>Leipziger, Danny Melvyn</cp:lastModifiedBy>
  <cp:revision>19</cp:revision>
  <cp:lastPrinted>2021-06-07T20:57:00Z</cp:lastPrinted>
  <dcterms:created xsi:type="dcterms:W3CDTF">2021-05-26T21:33:32Z</dcterms:created>
  <dcterms:modified xsi:type="dcterms:W3CDTF">2022-08-03T15:47:51Z</dcterms:modified>
</cp:coreProperties>
</file>